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267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09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11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86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66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99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20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8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24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29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17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4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2F8D2-798B-4A6C-A919-2E7A5E0E37B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0DC04-ED98-455B-BFF7-35E1CA576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7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9"/>
          <p:cNvSpPr txBox="1"/>
          <p:nvPr/>
        </p:nvSpPr>
        <p:spPr>
          <a:xfrm>
            <a:off x="-215128" y="451655"/>
            <a:ext cx="6448425" cy="41325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orthographicFront"/>
            <a:lightRig rig="sunrise" dir="t">
              <a:rot lat="0" lon="0" rev="0"/>
            </a:lightRig>
          </a:scene3d>
          <a:sp3d extrusionH="107950" prstMaterial="plastic">
            <a:bevelT w="82550" h="63500" prst="coolSlant"/>
            <a:bevelB/>
          </a:sp3d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200" b="1" kern="100" dirty="0">
                <a:ln>
                  <a:noFill/>
                </a:ln>
                <a:gradFill>
                  <a:gsLst>
                    <a:gs pos="0">
                      <a:srgbClr val="4B7430"/>
                    </a:gs>
                    <a:gs pos="78000">
                      <a:srgbClr val="74B349"/>
                    </a:gs>
                    <a:gs pos="100000">
                      <a:srgbClr val="A9D18E"/>
                    </a:gs>
                  </a:gsLst>
                  <a:lin ang="16200000" scaled="0"/>
                </a:gradFill>
                <a:effectLst>
                  <a:outerShdw blurRad="50800" dist="50800" dir="5400000" sx="0" sy="0" algn="ctr">
                    <a:schemeClr val="bg1"/>
                  </a:outerShdw>
                </a:effectLst>
                <a:latin typeface="Century" panose="02040604050505020304" pitchFamily="18" charset="0"/>
                <a:ea typeface="HG行書体" panose="03000609000000000000" pitchFamily="65" charset="-128"/>
                <a:cs typeface="Times New Roman" panose="02020603050405020304" pitchFamily="18" charset="0"/>
              </a:rPr>
              <a:t>第</a:t>
            </a:r>
            <a:r>
              <a:rPr lang="en-US" altLang="ja-JP" sz="2200" b="1" kern="100" dirty="0">
                <a:gradFill>
                  <a:gsLst>
                    <a:gs pos="0">
                      <a:srgbClr val="4B7430"/>
                    </a:gs>
                    <a:gs pos="78000">
                      <a:srgbClr val="74B349"/>
                    </a:gs>
                    <a:gs pos="100000">
                      <a:srgbClr val="A9D18E"/>
                    </a:gs>
                  </a:gsLst>
                  <a:lin ang="16200000" scaled="0"/>
                </a:gradFill>
                <a:effectLst>
                  <a:outerShdw blurRad="50800" dist="50800" dir="5400000" sx="0" sy="0" algn="ctr">
                    <a:schemeClr val="bg1"/>
                  </a:outerShdw>
                </a:effectLst>
                <a:latin typeface="Century" panose="02040604050505020304" pitchFamily="18" charset="0"/>
                <a:ea typeface="HG行書体" panose="03000609000000000000" pitchFamily="65" charset="-128"/>
                <a:cs typeface="Times New Roman" panose="02020603050405020304" pitchFamily="18" charset="0"/>
              </a:rPr>
              <a:t>17</a:t>
            </a:r>
            <a:r>
              <a:rPr lang="ja-JP" sz="2200" b="1" kern="100" dirty="0">
                <a:ln>
                  <a:noFill/>
                </a:ln>
                <a:gradFill>
                  <a:gsLst>
                    <a:gs pos="0">
                      <a:srgbClr val="4B7430"/>
                    </a:gs>
                    <a:gs pos="78000">
                      <a:srgbClr val="74B349"/>
                    </a:gs>
                    <a:gs pos="100000">
                      <a:srgbClr val="A9D18E"/>
                    </a:gs>
                  </a:gsLst>
                  <a:lin ang="16200000" scaled="0"/>
                </a:gradFill>
                <a:effectLst>
                  <a:outerShdw blurRad="50800" dist="50800" dir="5400000" sx="0" sy="0" algn="ctr">
                    <a:schemeClr val="bg1"/>
                  </a:outerShdw>
                </a:effectLst>
                <a:latin typeface="Century" panose="02040604050505020304" pitchFamily="18" charset="0"/>
                <a:ea typeface="HG行書体" panose="03000609000000000000" pitchFamily="65" charset="-128"/>
                <a:cs typeface="Times New Roman" panose="02020603050405020304" pitchFamily="18" charset="0"/>
              </a:rPr>
              <a:t>回しまだ大井川マラソン</a:t>
            </a:r>
            <a:r>
              <a:rPr lang="en-US" sz="2200" b="1" kern="100" dirty="0">
                <a:ln>
                  <a:noFill/>
                </a:ln>
                <a:gradFill>
                  <a:gsLst>
                    <a:gs pos="0">
                      <a:srgbClr val="4B7430"/>
                    </a:gs>
                    <a:gs pos="78000">
                      <a:srgbClr val="74B349"/>
                    </a:gs>
                    <a:gs pos="100000">
                      <a:srgbClr val="A9D18E"/>
                    </a:gs>
                  </a:gsLst>
                  <a:lin ang="16200000" scaled="0"/>
                </a:gradFill>
                <a:effectLst>
                  <a:outerShdw blurRad="50800" dist="50800" dir="5400000" sx="0" sy="0" algn="ctr">
                    <a:schemeClr val="bg1"/>
                  </a:outerShdw>
                </a:effectLst>
                <a:latin typeface="Century" panose="02040604050505020304" pitchFamily="18" charset="0"/>
                <a:ea typeface="HG行書体" panose="03000609000000000000" pitchFamily="65" charset="-128"/>
                <a:cs typeface="Times New Roman" panose="02020603050405020304" pitchFamily="18" charset="0"/>
              </a:rPr>
              <a:t>in</a:t>
            </a:r>
            <a:r>
              <a:rPr lang="ja-JP" sz="2200" b="1" kern="100" dirty="0">
                <a:ln>
                  <a:noFill/>
                </a:ln>
                <a:gradFill>
                  <a:gsLst>
                    <a:gs pos="0">
                      <a:srgbClr val="4B7430"/>
                    </a:gs>
                    <a:gs pos="78000">
                      <a:srgbClr val="74B349"/>
                    </a:gs>
                    <a:gs pos="100000">
                      <a:srgbClr val="A9D18E"/>
                    </a:gs>
                  </a:gsLst>
                  <a:lin ang="16200000" scaled="0"/>
                </a:gradFill>
                <a:effectLst>
                  <a:outerShdw blurRad="50800" dist="50800" dir="5400000" sx="0" sy="0" algn="ctr">
                    <a:schemeClr val="bg1"/>
                  </a:outerShdw>
                </a:effectLst>
                <a:latin typeface="Century" panose="02040604050505020304" pitchFamily="18" charset="0"/>
                <a:ea typeface="HG行書体" panose="03000609000000000000" pitchFamily="65" charset="-128"/>
                <a:cs typeface="Times New Roman" panose="02020603050405020304" pitchFamily="18" charset="0"/>
              </a:rPr>
              <a:t>リバティ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7"/>
          <p:cNvSpPr txBox="1"/>
          <p:nvPr/>
        </p:nvSpPr>
        <p:spPr>
          <a:xfrm>
            <a:off x="-266700" y="851725"/>
            <a:ext cx="7391400" cy="83820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orthographicFront"/>
            <a:lightRig rig="sunrise" dir="t">
              <a:rot lat="0" lon="0" rev="0"/>
            </a:lightRig>
          </a:scene3d>
          <a:sp3d extrusionH="107950" prstMaterial="plastic">
            <a:bevelT w="82550" h="63500" prst="coolSlant"/>
            <a:bevelB/>
          </a:sp3d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4200" b="1" kern="100" dirty="0">
                <a:ln>
                  <a:noFill/>
                </a:ln>
                <a:gradFill>
                  <a:gsLst>
                    <a:gs pos="0">
                      <a:srgbClr val="4B7430"/>
                    </a:gs>
                    <a:gs pos="78000">
                      <a:srgbClr val="74B349"/>
                    </a:gs>
                    <a:gs pos="100000">
                      <a:srgbClr val="A9D18E"/>
                    </a:gs>
                  </a:gsLst>
                  <a:lin ang="16200000" scaled="0"/>
                </a:gradFill>
                <a:effectLst>
                  <a:outerShdw blurRad="50800" dist="50800" dir="5400000" sx="0" sy="0" algn="ctr">
                    <a:schemeClr val="bg1"/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ランナー応援看板を作ろう！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2"/>
          <p:cNvSpPr txBox="1">
            <a:spLocks noChangeArrowheads="1"/>
          </p:cNvSpPr>
          <p:nvPr/>
        </p:nvSpPr>
        <p:spPr bwMode="auto">
          <a:xfrm>
            <a:off x="342900" y="8969188"/>
            <a:ext cx="6105525" cy="684026"/>
          </a:xfrm>
          <a:prstGeom prst="rect">
            <a:avLst/>
          </a:prstGeom>
          <a:solidFill>
            <a:srgbClr val="FFFFFF"/>
          </a:solidFill>
          <a:ln w="508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【お問い合わせ】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lvl="0"/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しまだ大井川マラソン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in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リバティ実行委員会事務局（</a:t>
            </a:r>
            <a:r>
              <a:rPr kumimoji="0" lang="zh-TW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島田市観光文化部観光課内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）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　電話：０５４７－３６－７１６３　　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：０５４７－３７－８２００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pic>
        <p:nvPicPr>
          <p:cNvPr id="2050" name="図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74" b="7379"/>
          <a:stretch>
            <a:fillRect/>
          </a:stretch>
        </p:blipFill>
        <p:spPr bwMode="auto">
          <a:xfrm>
            <a:off x="5135553" y="8027403"/>
            <a:ext cx="1372031" cy="813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71111" y="3767375"/>
            <a:ext cx="32861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用紙の大きさ：縦９１ｃｍ×横１ｍ８２ｃｍ</a:t>
            </a:r>
            <a:endParaRPr kumimoji="0" lang="ja-JP" altLang="ja-JP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8130" y="2314964"/>
            <a:ext cx="4433407" cy="1454150"/>
            <a:chOff x="71918" y="0"/>
            <a:chExt cx="4433407" cy="1454274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71918" y="0"/>
              <a:ext cx="4433407" cy="1454274"/>
              <a:chOff x="-72942" y="-41908"/>
              <a:chExt cx="5264067" cy="1600198"/>
            </a:xfrm>
          </p:grpSpPr>
          <p:grpSp>
            <p:nvGrpSpPr>
              <p:cNvPr id="16" name="グループ化 15"/>
              <p:cNvGrpSpPr/>
              <p:nvPr/>
            </p:nvGrpSpPr>
            <p:grpSpPr>
              <a:xfrm>
                <a:off x="-72942" y="-41908"/>
                <a:ext cx="5264067" cy="1600198"/>
                <a:chOff x="-72942" y="-41908"/>
                <a:chExt cx="5264067" cy="1600198"/>
              </a:xfrm>
            </p:grpSpPr>
            <p:grpSp>
              <p:nvGrpSpPr>
                <p:cNvPr id="18" name="グループ化 17"/>
                <p:cNvGrpSpPr/>
                <p:nvPr/>
              </p:nvGrpSpPr>
              <p:grpSpPr>
                <a:xfrm>
                  <a:off x="952500" y="419100"/>
                  <a:ext cx="4238625" cy="1120551"/>
                  <a:chOff x="0" y="0"/>
                  <a:chExt cx="4676775" cy="1276350"/>
                </a:xfrm>
              </p:grpSpPr>
              <p:sp>
                <p:nvSpPr>
                  <p:cNvPr id="23" name="正方形/長方形 22"/>
                  <p:cNvSpPr/>
                  <p:nvPr/>
                </p:nvSpPr>
                <p:spPr>
                  <a:xfrm>
                    <a:off x="0" y="0"/>
                    <a:ext cx="4676775" cy="1276350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4" name="正方形/長方形 23"/>
                  <p:cNvSpPr/>
                  <p:nvPr/>
                </p:nvSpPr>
                <p:spPr>
                  <a:xfrm>
                    <a:off x="19050" y="19051"/>
                    <a:ext cx="4638675" cy="123825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19" name="上下矢印 18"/>
                <p:cNvSpPr/>
                <p:nvPr/>
              </p:nvSpPr>
              <p:spPr>
                <a:xfrm>
                  <a:off x="825603" y="438150"/>
                  <a:ext cx="88797" cy="1120140"/>
                </a:xfrm>
                <a:prstGeom prst="upDownArrow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-72942" y="819150"/>
                  <a:ext cx="1082260" cy="30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ja-JP" sz="900" kern="100" dirty="0">
                      <a:effectLst/>
                      <a:ea typeface="ＭＳ ゴシック" panose="020B0609070205080204" pitchFamily="49" charset="-128"/>
                      <a:cs typeface="Times New Roman" panose="02020603050405020304" pitchFamily="18" charset="0"/>
                    </a:rPr>
                    <a:t>９１ｃｍ</a:t>
                  </a:r>
                  <a:endParaRPr lang="ja-JP" sz="1050" kern="100" dirty="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上下矢印 20"/>
                <p:cNvSpPr/>
                <p:nvPr/>
              </p:nvSpPr>
              <p:spPr>
                <a:xfrm rot="5400000">
                  <a:off x="3012198" y="-1769351"/>
                  <a:ext cx="110015" cy="4172782"/>
                </a:xfrm>
                <a:prstGeom prst="upDownArrow">
                  <a:avLst>
                    <a:gd name="adj1" fmla="val 50000"/>
                    <a:gd name="adj2" fmla="val 44286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2" name="正方形/長方形 21"/>
                <p:cNvSpPr/>
                <p:nvPr/>
              </p:nvSpPr>
              <p:spPr>
                <a:xfrm>
                  <a:off x="2438399" y="-41908"/>
                  <a:ext cx="1836644" cy="35909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900" kern="100" dirty="0">
                      <a:effectLst/>
                      <a:ea typeface="ＭＳ ゴシック" panose="020B0609070205080204" pitchFamily="49" charset="-128"/>
                      <a:cs typeface="Times New Roman" panose="02020603050405020304" pitchFamily="18" charset="0"/>
                    </a:rPr>
                    <a:t>１ｍ８２ｃｍ</a:t>
                  </a:r>
                  <a:endParaRPr lang="ja-JP" sz="1050" kern="100" dirty="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7" name="テキスト ボックス 6"/>
              <p:cNvSpPr txBox="1"/>
              <p:nvPr/>
            </p:nvSpPr>
            <p:spPr>
              <a:xfrm>
                <a:off x="3478410" y="1213866"/>
                <a:ext cx="1695450" cy="2534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rot="0" spcFirstLastPara="0" vert="horz" wrap="square" lIns="74295" tIns="8890" rIns="74295" bIns="88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ja-JP" sz="1200" kern="10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19050" dir="2700000" algn="tl">
                        <a:schemeClr val="dk1">
                          <a:alpha val="40000"/>
                        </a:schemeClr>
                      </a:outerShdw>
                    </a:effectLst>
                    <a:latin typeface="Century" panose="02040604050505020304" pitchFamily="18" charset="0"/>
                    <a:ea typeface="HGS創英角ｺﾞｼｯｸUB" panose="020B0900000000000000" pitchFamily="50" charset="-128"/>
                    <a:cs typeface="Times New Roman" panose="02020603050405020304" pitchFamily="18" charset="0"/>
                  </a:rPr>
                  <a:t>制作者（団体）名</a:t>
                </a:r>
                <a:endParaRPr lang="ja-JP" sz="105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022" b="29439"/>
            <a:stretch/>
          </p:blipFill>
          <p:spPr bwMode="auto">
            <a:xfrm>
              <a:off x="3600450" y="457200"/>
              <a:ext cx="764540" cy="6477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650" y="457200"/>
              <a:ext cx="766445" cy="93345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2625" y="457200"/>
              <a:ext cx="766445" cy="933450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9675" y="647700"/>
              <a:ext cx="1366520" cy="579120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022" b="29439"/>
            <a:stretch/>
          </p:blipFill>
          <p:spPr bwMode="auto">
            <a:xfrm>
              <a:off x="2771775" y="457200"/>
              <a:ext cx="764540" cy="6477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121023" y="1680773"/>
            <a:ext cx="6386561" cy="476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524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今年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は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１０月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２６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日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日</a:t>
            </a:r>
            <a:r>
              <a:rPr kumimoji="0" lang="ja-JP" altLang="en-US" sz="12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曜日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2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にマラソン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大会を開催します。</a:t>
            </a:r>
            <a:endParaRPr kumimoji="0" lang="en-US" altLang="ja-JP" sz="600" dirty="0"/>
          </a:p>
          <a:p>
            <a:pPr marL="0" marR="0" lvl="0" indent="1524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みなさんの作品で、マラソンランナーを応援</a:t>
            </a:r>
            <a:r>
              <a:rPr kumimoji="0" lang="ja-JP" altLang="en-US" sz="12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しませんか？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0" y="5992751"/>
            <a:ext cx="68580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【申し込み】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2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８</a:t>
            </a: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２９</a:t>
            </a: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日（金曜日）まで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に、しまだ大井川マラソン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in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リバティ実行委員会事務局に申込書をご　　　</a:t>
            </a:r>
            <a:r>
              <a:rPr kumimoji="0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提出ください。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制作の決まり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】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0"/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☆</a:t>
            </a:r>
            <a:r>
              <a:rPr kumimoji="0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特定の個人や団体を応援するものではなく、ランナー全員を応援するものにしてください。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☆表面右下に制作した個人名や団体名を書いてください。（縦３０</a:t>
            </a:r>
            <a:r>
              <a:rPr kumimoji="0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ｃｍ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×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横９０</a:t>
            </a:r>
            <a:r>
              <a:rPr kumimoji="0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ｃｍ程度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☆裏面右下にも団体名や個人名を書いてください。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☆ご提出いただいた作品</a:t>
            </a:r>
            <a:r>
              <a:rPr kumimoji="0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は大会終了後に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お返しします。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【提出期限】　　　　　　　　　　　　　　　　　</a:t>
            </a:r>
            <a:endParaRPr kumimoji="0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200" b="1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９</a:t>
            </a:r>
            <a:r>
              <a:rPr kumimoji="0" lang="ja-JP" altLang="ja-JP" sz="1200" b="1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ja-JP" altLang="en-US" sz="1200" b="1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２６</a:t>
            </a:r>
            <a:r>
              <a:rPr kumimoji="0" lang="ja-JP" altLang="ja-JP" sz="1200" b="1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kumimoji="0" lang="ja-JP" altLang="ja-JP" sz="12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（</a:t>
            </a:r>
            <a:r>
              <a:rPr kumimoji="0" lang="ja-JP" altLang="en-US" sz="12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金</a:t>
            </a:r>
            <a:r>
              <a:rPr kumimoji="0" lang="ja-JP" altLang="ja-JP" sz="12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曜日）</a:t>
            </a:r>
            <a:r>
              <a:rPr kumimoji="0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までに、</a:t>
            </a:r>
            <a:r>
              <a:rPr kumimoji="0"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しまだ大井川マラソン</a:t>
            </a:r>
            <a:r>
              <a:rPr kumimoji="0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in</a:t>
            </a:r>
            <a:r>
              <a:rPr kumimoji="0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リバティ実行委員会事務局に提出して</a:t>
            </a:r>
            <a:endParaRPr kumimoji="0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ください。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295275" y="8208742"/>
            <a:ext cx="48702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みなさんの作品をお待ちしております！！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95275" y="2238683"/>
            <a:ext cx="1539541" cy="201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制作例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)</a:t>
            </a:r>
            <a:endParaRPr lang="ja-JP" sz="1050" kern="100" dirty="0"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62768" y="4351694"/>
            <a:ext cx="2115579" cy="1569931"/>
          </a:xfrm>
          <a:prstGeom prst="rect">
            <a:avLst/>
          </a:prstGeom>
        </p:spPr>
      </p:pic>
      <p:pic>
        <p:nvPicPr>
          <p:cNvPr id="2048" name="図 204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1444" y="4370357"/>
            <a:ext cx="2127559" cy="1574008"/>
          </a:xfrm>
          <a:prstGeom prst="rect">
            <a:avLst/>
          </a:prstGeom>
        </p:spPr>
      </p:pic>
      <p:pic>
        <p:nvPicPr>
          <p:cNvPr id="2049" name="図 204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050" y="61167"/>
            <a:ext cx="902986" cy="902986"/>
          </a:xfrm>
          <a:prstGeom prst="rect">
            <a:avLst/>
          </a:prstGeom>
        </p:spPr>
      </p:pic>
      <p:sp>
        <p:nvSpPr>
          <p:cNvPr id="2051" name="角丸四角形吹き出し 2050"/>
          <p:cNvSpPr/>
          <p:nvPr/>
        </p:nvSpPr>
        <p:spPr>
          <a:xfrm>
            <a:off x="4971570" y="2777942"/>
            <a:ext cx="1792466" cy="804766"/>
          </a:xfrm>
          <a:prstGeom prst="wedgeRoundRectCallout">
            <a:avLst>
              <a:gd name="adj1" fmla="val -76485"/>
              <a:gd name="adj2" fmla="val -1014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1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この</a:t>
            </a:r>
            <a:r>
              <a:rPr kumimoji="0" lang="ja-JP" altLang="en-US" sz="11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サイズの</a:t>
            </a:r>
            <a:r>
              <a:rPr kumimoji="0" lang="ja-JP" altLang="ja-JP" sz="11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用紙を</a:t>
            </a:r>
            <a:r>
              <a:rPr kumimoji="0" lang="ja-JP" altLang="en-US" sz="11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お渡しします。</a:t>
            </a:r>
            <a:endParaRPr kumimoji="0" lang="ja-JP" altLang="ja-JP" sz="11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1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絵の具やクレヨンなどで</a:t>
            </a:r>
            <a:endParaRPr kumimoji="0" lang="ja-JP" altLang="ja-JP" sz="11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1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作品を作って下さい！</a:t>
            </a:r>
            <a:endParaRPr kumimoji="0" lang="ja-JP" altLang="ja-JP" sz="11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5104797" y="4540640"/>
            <a:ext cx="1683902" cy="804766"/>
          </a:xfrm>
          <a:prstGeom prst="wedgeRoundRectCallout">
            <a:avLst>
              <a:gd name="adj1" fmla="val -69363"/>
              <a:gd name="adj2" fmla="val -2132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このように、リバティコースに配置して懸命に走るランナーを応援します。</a:t>
            </a:r>
            <a:endParaRPr kumimoji="0" lang="ja-JP" altLang="ja-JP" sz="11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8739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259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HGPｺﾞｼｯｸM</vt:lpstr>
      <vt:lpstr>HGSｺﾞｼｯｸM</vt:lpstr>
      <vt:lpstr>HGｺﾞｼｯｸM</vt:lpstr>
      <vt:lpstr>ＭＳ ゴシック</vt:lpstr>
      <vt:lpstr>ＭＳ 明朝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>島田市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島田市</dc:creator>
  <cp:lastModifiedBy>大田 彬雄</cp:lastModifiedBy>
  <cp:revision>31</cp:revision>
  <cp:lastPrinted>2022-06-15T08:34:03Z</cp:lastPrinted>
  <dcterms:created xsi:type="dcterms:W3CDTF">2017-05-25T01:05:55Z</dcterms:created>
  <dcterms:modified xsi:type="dcterms:W3CDTF">2025-04-02T05:20:50Z</dcterms:modified>
</cp:coreProperties>
</file>